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318" r:id="rId4"/>
    <p:sldId id="319" r:id="rId5"/>
    <p:sldId id="312" r:id="rId6"/>
    <p:sldId id="278" r:id="rId7"/>
    <p:sldId id="279" r:id="rId8"/>
    <p:sldId id="304" r:id="rId9"/>
    <p:sldId id="306" r:id="rId10"/>
    <p:sldId id="289" r:id="rId11"/>
    <p:sldId id="314" r:id="rId12"/>
    <p:sldId id="315" r:id="rId13"/>
    <p:sldId id="316" r:id="rId14"/>
    <p:sldId id="31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575"/>
    <a:srgbClr val="94B755"/>
    <a:srgbClr val="74923E"/>
    <a:srgbClr val="5C8727"/>
    <a:srgbClr val="0000FF"/>
    <a:srgbClr val="647B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>
      <p:cViewPr varScale="1">
        <p:scale>
          <a:sx n="78" d="100"/>
          <a:sy n="78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8022F-4591-438C-83DA-79364819C675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AEBFB323-BCD3-4F45-9DBF-7476E918F4C4}">
      <dgm:prSet phldrT="[Text]" custT="1"/>
      <dgm:spPr/>
      <dgm:t>
        <a:bodyPr/>
        <a:lstStyle/>
        <a:p>
          <a:r>
            <a:rPr lang="en-US" sz="1600" b="1" baseline="0" dirty="0" smtClean="0"/>
            <a:t>Research evidence</a:t>
          </a:r>
          <a:endParaRPr lang="en-US" sz="1600" b="1" baseline="0" dirty="0"/>
        </a:p>
      </dgm:t>
    </dgm:pt>
    <dgm:pt modelId="{78CA016C-98FF-49B5-9AF5-3A47464D8EF2}" type="parTrans" cxnId="{95750BFC-EC2F-4FA4-9637-C8A9DF05F23A}">
      <dgm:prSet/>
      <dgm:spPr/>
      <dgm:t>
        <a:bodyPr/>
        <a:lstStyle/>
        <a:p>
          <a:endParaRPr lang="en-US"/>
        </a:p>
      </dgm:t>
    </dgm:pt>
    <dgm:pt modelId="{40BB7561-A05F-4FCA-B137-B4B54B8706DF}" type="sibTrans" cxnId="{95750BFC-EC2F-4FA4-9637-C8A9DF05F23A}">
      <dgm:prSet/>
      <dgm:spPr/>
      <dgm:t>
        <a:bodyPr/>
        <a:lstStyle/>
        <a:p>
          <a:endParaRPr lang="en-US"/>
        </a:p>
      </dgm:t>
    </dgm:pt>
    <dgm:pt modelId="{DD78BEF3-DA96-40C4-A5A1-7A4BF3A13F12}">
      <dgm:prSet phldrT="[Text]" custT="1"/>
      <dgm:spPr/>
      <dgm:t>
        <a:bodyPr/>
        <a:lstStyle/>
        <a:p>
          <a:r>
            <a:rPr lang="en-US" sz="1600" b="1" baseline="0" dirty="0" smtClean="0"/>
            <a:t>Community experience and  values</a:t>
          </a:r>
          <a:endParaRPr lang="en-US" sz="1600" b="1" baseline="0" dirty="0"/>
        </a:p>
      </dgm:t>
    </dgm:pt>
    <dgm:pt modelId="{E62A8C13-4786-4A18-8CA0-C480B651DF53}" type="parTrans" cxnId="{42CF6EAC-2746-40A3-BED7-243D821557DA}">
      <dgm:prSet/>
      <dgm:spPr/>
      <dgm:t>
        <a:bodyPr/>
        <a:lstStyle/>
        <a:p>
          <a:endParaRPr lang="en-US"/>
        </a:p>
      </dgm:t>
    </dgm:pt>
    <dgm:pt modelId="{B0C1EE95-3F78-4678-8CD4-59E3B602F4D5}" type="sibTrans" cxnId="{42CF6EAC-2746-40A3-BED7-243D821557DA}">
      <dgm:prSet/>
      <dgm:spPr/>
      <dgm:t>
        <a:bodyPr/>
        <a:lstStyle/>
        <a:p>
          <a:endParaRPr lang="en-US"/>
        </a:p>
      </dgm:t>
    </dgm:pt>
    <dgm:pt modelId="{97720362-0F9F-4730-820C-B3A8D95CE9F1}">
      <dgm:prSet phldrT="[Text]" custT="1"/>
      <dgm:spPr/>
      <dgm:t>
        <a:bodyPr/>
        <a:lstStyle/>
        <a:p>
          <a:r>
            <a:rPr lang="en-US" sz="1600" b="1" baseline="0" dirty="0" smtClean="0"/>
            <a:t>Practitioner M&amp;E and experience</a:t>
          </a:r>
          <a:endParaRPr lang="en-US" sz="1600" b="1" baseline="0" dirty="0"/>
        </a:p>
      </dgm:t>
    </dgm:pt>
    <dgm:pt modelId="{CDB41C72-BAD9-40FD-806E-53A0383DE129}" type="parTrans" cxnId="{127CFD4D-AB65-418E-B9FA-06F63D70B3F1}">
      <dgm:prSet/>
      <dgm:spPr/>
      <dgm:t>
        <a:bodyPr/>
        <a:lstStyle/>
        <a:p>
          <a:endParaRPr lang="en-US"/>
        </a:p>
      </dgm:t>
    </dgm:pt>
    <dgm:pt modelId="{4030271E-2C4F-4356-9FDA-11C9BA07474D}" type="sibTrans" cxnId="{127CFD4D-AB65-418E-B9FA-06F63D70B3F1}">
      <dgm:prSet/>
      <dgm:spPr/>
      <dgm:t>
        <a:bodyPr/>
        <a:lstStyle/>
        <a:p>
          <a:endParaRPr lang="en-US"/>
        </a:p>
      </dgm:t>
    </dgm:pt>
    <dgm:pt modelId="{2114D2E2-0C19-4305-A7B0-5EAF1B85DB14}" type="pres">
      <dgm:prSet presAssocID="{52E8022F-4591-438C-83DA-79364819C675}" presName="compositeShape" presStyleCnt="0">
        <dgm:presLayoutVars>
          <dgm:chMax val="7"/>
          <dgm:dir/>
          <dgm:resizeHandles val="exact"/>
        </dgm:presLayoutVars>
      </dgm:prSet>
      <dgm:spPr/>
    </dgm:pt>
    <dgm:pt modelId="{2D2BA9D9-09F3-4245-B336-D3468ED7030B}" type="pres">
      <dgm:prSet presAssocID="{AEBFB323-BCD3-4F45-9DBF-7476E918F4C4}" presName="circ1" presStyleLbl="vennNode1" presStyleIdx="0" presStyleCnt="3"/>
      <dgm:spPr/>
      <dgm:t>
        <a:bodyPr/>
        <a:lstStyle/>
        <a:p>
          <a:endParaRPr lang="en-US"/>
        </a:p>
      </dgm:t>
    </dgm:pt>
    <dgm:pt modelId="{18E39890-7DCC-458F-AF80-EE6F0011CDEF}" type="pres">
      <dgm:prSet presAssocID="{AEBFB323-BCD3-4F45-9DBF-7476E918F4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BA273-AA74-4C1F-9E96-44D903C43D44}" type="pres">
      <dgm:prSet presAssocID="{DD78BEF3-DA96-40C4-A5A1-7A4BF3A13F12}" presName="circ2" presStyleLbl="vennNode1" presStyleIdx="1" presStyleCnt="3"/>
      <dgm:spPr/>
      <dgm:t>
        <a:bodyPr/>
        <a:lstStyle/>
        <a:p>
          <a:endParaRPr lang="en-US"/>
        </a:p>
      </dgm:t>
    </dgm:pt>
    <dgm:pt modelId="{C9A9C983-CF3B-4236-8B37-48F64C0EFFED}" type="pres">
      <dgm:prSet presAssocID="{DD78BEF3-DA96-40C4-A5A1-7A4BF3A13F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9ACA8-2A24-436B-ADD3-281D2ABC676C}" type="pres">
      <dgm:prSet presAssocID="{97720362-0F9F-4730-820C-B3A8D95CE9F1}" presName="circ3" presStyleLbl="vennNode1" presStyleIdx="2" presStyleCnt="3"/>
      <dgm:spPr/>
      <dgm:t>
        <a:bodyPr/>
        <a:lstStyle/>
        <a:p>
          <a:endParaRPr lang="en-US"/>
        </a:p>
      </dgm:t>
    </dgm:pt>
    <dgm:pt modelId="{93BED41A-6745-4FF1-8729-CCBFF051FC6F}" type="pres">
      <dgm:prSet presAssocID="{97720362-0F9F-4730-820C-B3A8D95CE9F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CFD4D-AB65-418E-B9FA-06F63D70B3F1}" srcId="{52E8022F-4591-438C-83DA-79364819C675}" destId="{97720362-0F9F-4730-820C-B3A8D95CE9F1}" srcOrd="2" destOrd="0" parTransId="{CDB41C72-BAD9-40FD-806E-53A0383DE129}" sibTransId="{4030271E-2C4F-4356-9FDA-11C9BA07474D}"/>
    <dgm:cxn modelId="{95750BFC-EC2F-4FA4-9637-C8A9DF05F23A}" srcId="{52E8022F-4591-438C-83DA-79364819C675}" destId="{AEBFB323-BCD3-4F45-9DBF-7476E918F4C4}" srcOrd="0" destOrd="0" parTransId="{78CA016C-98FF-49B5-9AF5-3A47464D8EF2}" sibTransId="{40BB7561-A05F-4FCA-B137-B4B54B8706DF}"/>
    <dgm:cxn modelId="{5D80760A-CA75-498B-96F1-914447363D74}" type="presOf" srcId="{DD78BEF3-DA96-40C4-A5A1-7A4BF3A13F12}" destId="{2FABA273-AA74-4C1F-9E96-44D903C43D44}" srcOrd="0" destOrd="0" presId="urn:microsoft.com/office/officeart/2005/8/layout/venn1"/>
    <dgm:cxn modelId="{CF4209BA-7C3B-46B2-A244-B2F512075E03}" type="presOf" srcId="{97720362-0F9F-4730-820C-B3A8D95CE9F1}" destId="{CC29ACA8-2A24-436B-ADD3-281D2ABC676C}" srcOrd="0" destOrd="0" presId="urn:microsoft.com/office/officeart/2005/8/layout/venn1"/>
    <dgm:cxn modelId="{E8194C30-24D4-4845-8F95-B9E589A04795}" type="presOf" srcId="{DD78BEF3-DA96-40C4-A5A1-7A4BF3A13F12}" destId="{C9A9C983-CF3B-4236-8B37-48F64C0EFFED}" srcOrd="1" destOrd="0" presId="urn:microsoft.com/office/officeart/2005/8/layout/venn1"/>
    <dgm:cxn modelId="{42CF6EAC-2746-40A3-BED7-243D821557DA}" srcId="{52E8022F-4591-438C-83DA-79364819C675}" destId="{DD78BEF3-DA96-40C4-A5A1-7A4BF3A13F12}" srcOrd="1" destOrd="0" parTransId="{E62A8C13-4786-4A18-8CA0-C480B651DF53}" sibTransId="{B0C1EE95-3F78-4678-8CD4-59E3B602F4D5}"/>
    <dgm:cxn modelId="{C732824B-C01D-4449-BC4E-CC5613D19179}" type="presOf" srcId="{AEBFB323-BCD3-4F45-9DBF-7476E918F4C4}" destId="{18E39890-7DCC-458F-AF80-EE6F0011CDEF}" srcOrd="1" destOrd="0" presId="urn:microsoft.com/office/officeart/2005/8/layout/venn1"/>
    <dgm:cxn modelId="{E12FC495-B0A5-44DB-BE30-81CEA384F1AB}" type="presOf" srcId="{AEBFB323-BCD3-4F45-9DBF-7476E918F4C4}" destId="{2D2BA9D9-09F3-4245-B336-D3468ED7030B}" srcOrd="0" destOrd="0" presId="urn:microsoft.com/office/officeart/2005/8/layout/venn1"/>
    <dgm:cxn modelId="{089B9C92-3982-4DEE-ACEE-522F4AC2AF94}" type="presOf" srcId="{97720362-0F9F-4730-820C-B3A8D95CE9F1}" destId="{93BED41A-6745-4FF1-8729-CCBFF051FC6F}" srcOrd="1" destOrd="0" presId="urn:microsoft.com/office/officeart/2005/8/layout/venn1"/>
    <dgm:cxn modelId="{AB504F7D-14E0-4227-88BD-1EBD5F7DBB3A}" type="presOf" srcId="{52E8022F-4591-438C-83DA-79364819C675}" destId="{2114D2E2-0C19-4305-A7B0-5EAF1B85DB14}" srcOrd="0" destOrd="0" presId="urn:microsoft.com/office/officeart/2005/8/layout/venn1"/>
    <dgm:cxn modelId="{CEE4234C-04C6-4612-B3C3-14126923287C}" type="presParOf" srcId="{2114D2E2-0C19-4305-A7B0-5EAF1B85DB14}" destId="{2D2BA9D9-09F3-4245-B336-D3468ED7030B}" srcOrd="0" destOrd="0" presId="urn:microsoft.com/office/officeart/2005/8/layout/venn1"/>
    <dgm:cxn modelId="{404C4968-25F7-4F35-959D-7BA046F1B513}" type="presParOf" srcId="{2114D2E2-0C19-4305-A7B0-5EAF1B85DB14}" destId="{18E39890-7DCC-458F-AF80-EE6F0011CDEF}" srcOrd="1" destOrd="0" presId="urn:microsoft.com/office/officeart/2005/8/layout/venn1"/>
    <dgm:cxn modelId="{94C82020-AB35-40CB-8E52-DC9A75E6079F}" type="presParOf" srcId="{2114D2E2-0C19-4305-A7B0-5EAF1B85DB14}" destId="{2FABA273-AA74-4C1F-9E96-44D903C43D44}" srcOrd="2" destOrd="0" presId="urn:microsoft.com/office/officeart/2005/8/layout/venn1"/>
    <dgm:cxn modelId="{D76756F4-4168-4983-9C90-86C24B09BF7B}" type="presParOf" srcId="{2114D2E2-0C19-4305-A7B0-5EAF1B85DB14}" destId="{C9A9C983-CF3B-4236-8B37-48F64C0EFFED}" srcOrd="3" destOrd="0" presId="urn:microsoft.com/office/officeart/2005/8/layout/venn1"/>
    <dgm:cxn modelId="{B8B6E11F-8F7F-49D0-A254-0B44C85B086D}" type="presParOf" srcId="{2114D2E2-0C19-4305-A7B0-5EAF1B85DB14}" destId="{CC29ACA8-2A24-436B-ADD3-281D2ABC676C}" srcOrd="4" destOrd="0" presId="urn:microsoft.com/office/officeart/2005/8/layout/venn1"/>
    <dgm:cxn modelId="{18037F19-92FA-42A8-A14F-E9FBAF454D62}" type="presParOf" srcId="{2114D2E2-0C19-4305-A7B0-5EAF1B85DB14}" destId="{93BED41A-6745-4FF1-8729-CCBFF051FC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2BA9D9-09F3-4245-B336-D3468ED7030B}">
      <dsp:nvSpPr>
        <dsp:cNvPr id="0" name=""/>
        <dsp:cNvSpPr/>
      </dsp:nvSpPr>
      <dsp:spPr>
        <a:xfrm>
          <a:off x="754585" y="331399"/>
          <a:ext cx="2091229" cy="20912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Research evidence</a:t>
          </a:r>
          <a:endParaRPr lang="en-US" sz="1600" b="1" kern="1200" baseline="0" dirty="0"/>
        </a:p>
      </dsp:txBody>
      <dsp:txXfrm>
        <a:off x="1033415" y="697364"/>
        <a:ext cx="1533568" cy="941053"/>
      </dsp:txXfrm>
    </dsp:sp>
    <dsp:sp modelId="{2FABA273-AA74-4C1F-9E96-44D903C43D44}">
      <dsp:nvSpPr>
        <dsp:cNvPr id="0" name=""/>
        <dsp:cNvSpPr/>
      </dsp:nvSpPr>
      <dsp:spPr>
        <a:xfrm>
          <a:off x="1509170" y="1638417"/>
          <a:ext cx="2091229" cy="20912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Community experience and  values</a:t>
          </a:r>
          <a:endParaRPr lang="en-US" sz="1600" b="1" kern="1200" baseline="0" dirty="0"/>
        </a:p>
      </dsp:txBody>
      <dsp:txXfrm>
        <a:off x="2148738" y="2178652"/>
        <a:ext cx="1254737" cy="1150176"/>
      </dsp:txXfrm>
    </dsp:sp>
    <dsp:sp modelId="{CC29ACA8-2A24-436B-ADD3-281D2ABC676C}">
      <dsp:nvSpPr>
        <dsp:cNvPr id="0" name=""/>
        <dsp:cNvSpPr/>
      </dsp:nvSpPr>
      <dsp:spPr>
        <a:xfrm>
          <a:off x="0" y="1638417"/>
          <a:ext cx="2091229" cy="20912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Practitioner M&amp;E and experience</a:t>
          </a:r>
          <a:endParaRPr lang="en-US" sz="1600" b="1" kern="1200" baseline="0" dirty="0"/>
        </a:p>
      </dsp:txBody>
      <dsp:txXfrm>
        <a:off x="196924" y="2178652"/>
        <a:ext cx="1254737" cy="115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F37C7A8-72A9-4EAD-8E04-B0730B05B922}" type="datetimeFigureOut">
              <a:rPr lang="en-AU"/>
              <a:pPr>
                <a:defRPr/>
              </a:pPr>
              <a:t>1/09/2011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0BEF901-9104-4FC8-9AB2-1595588F82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8AB-5922-4015-B8C2-689D495B760C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006D-A5B0-435A-A5B8-D947CB81F6F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029E-C88F-4E72-8388-1326EBA75105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4B45-EA18-4257-BC3A-BF5BD65C83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0E98-90B8-4353-A7F6-C2D271A2A8C9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FC2A-5F12-4193-9518-2E534B45EF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28625"/>
            <a:ext cx="9144000" cy="9286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7" descr="EEA-Logo-Horizontal.jpg"/>
          <p:cNvPicPr>
            <a:picLocks noChangeAspect="1"/>
          </p:cNvPicPr>
          <p:nvPr userDrawn="1"/>
        </p:nvPicPr>
        <p:blipFill>
          <a:blip r:embed="rId2" cstate="print"/>
          <a:srcRect l="24687" t="42500" r="26563" b="47501"/>
          <a:stretch>
            <a:fillRect/>
          </a:stretch>
        </p:blipFill>
        <p:spPr bwMode="auto">
          <a:xfrm>
            <a:off x="5500688" y="6215063"/>
            <a:ext cx="328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2357438" y="1357313"/>
            <a:ext cx="6786562" cy="142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3D74-E7E2-402E-90FC-807C8509B76C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5801D-5A55-4543-ABD6-2FD21D519C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0A9C-0F35-4CE4-8FCB-B3FAA989C1CC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FBF2-052D-49E2-9422-91F548AF11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1590-1B03-4466-A5D8-65BC4D21C876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314C-2936-43F3-AE19-9F922562DCC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D4F8-3C15-4684-BF48-61970D221740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639E-4436-4B29-8FF8-5B128149D1C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E36C-A174-451A-9531-C931FF791C8F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DEE9-C36E-43F6-8C80-8AE7E6B884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8A62-6CE1-4699-8D42-D6FAF2A5E338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F857-65B9-4AA1-A2DE-47EAA1922D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CC28-C752-40EB-B6C3-06720363156B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4304-185A-4C7F-833F-95A6BC03AF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2951A-F8B3-4696-8B81-AD7AD619ABDD}" type="datetimeFigureOut">
              <a:rPr lang="en-US"/>
              <a:pPr>
                <a:defRPr/>
              </a:pPr>
              <a:t>9/1/2011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EF12E-A08E-4EA6-885D-5867C20FBC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.cma.nsw.gov.au/" TargetMode="External"/><Relationship Id="rId2" Type="http://schemas.openxmlformats.org/officeDocument/2006/relationships/hyperlink" Target="http://www.environmentalevidence.com.a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50825" y="1196975"/>
            <a:ext cx="8642350" cy="3887788"/>
          </a:xfrm>
        </p:spPr>
        <p:txBody>
          <a:bodyPr/>
          <a:lstStyle/>
          <a:p>
            <a:pPr eaLnBrk="1" hangingPunct="1"/>
            <a:r>
              <a:rPr lang="en-AU" sz="4000" b="1" dirty="0" smtClean="0">
                <a:solidFill>
                  <a:schemeClr val="bg1"/>
                </a:solidFill>
              </a:rPr>
              <a:t>AN </a:t>
            </a:r>
            <a:r>
              <a:rPr lang="en-AU" sz="4000" b="1" dirty="0" smtClean="0">
                <a:solidFill>
                  <a:schemeClr val="bg1"/>
                </a:solidFill>
              </a:rPr>
              <a:t>EVIDENCE BASED </a:t>
            </a:r>
            <a:r>
              <a:rPr lang="en-AU" sz="4000" b="1" dirty="0" smtClean="0">
                <a:solidFill>
                  <a:schemeClr val="bg1"/>
                </a:solidFill>
              </a:rPr>
              <a:t>APPROACH FOR </a:t>
            </a:r>
            <a:r>
              <a:rPr lang="en-AU" sz="4000" b="1" dirty="0" smtClean="0">
                <a:solidFill>
                  <a:schemeClr val="bg1"/>
                </a:solidFill>
              </a:rPr>
              <a:t>STRATEGIC PLANNING IN THE ENVIRONMENT SECTOR</a:t>
            </a: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395288" y="4292600"/>
            <a:ext cx="8313737" cy="2135188"/>
          </a:xfrm>
        </p:spPr>
        <p:txBody>
          <a:bodyPr/>
          <a:lstStyle/>
          <a:p>
            <a:pPr algn="r" eaLnBrk="1" hangingPunct="1"/>
            <a:r>
              <a:rPr lang="en-US" sz="2400" dirty="0" smtClean="0">
                <a:solidFill>
                  <a:schemeClr val="bg1"/>
                </a:solidFill>
              </a:rPr>
              <a:t>Helen Watts, Rob Richards,</a:t>
            </a:r>
            <a:r>
              <a:rPr lang="en-US" sz="2400" baseline="30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Mat Silver (EEA)</a:t>
            </a:r>
          </a:p>
          <a:p>
            <a:pPr algn="r" eaLnBrk="1" hangingPunct="1"/>
            <a:r>
              <a:rPr lang="en-US" sz="2400" dirty="0" smtClean="0">
                <a:solidFill>
                  <a:schemeClr val="bg1"/>
                </a:solidFill>
              </a:rPr>
              <a:t>and Carolyn Raine, Steve Pearson (CWCMA)</a:t>
            </a:r>
            <a:endParaRPr lang="en-AU" sz="2400" b="1" u="sng" dirty="0" smtClean="0">
              <a:solidFill>
                <a:schemeClr val="bg1"/>
              </a:solidFill>
            </a:endParaRPr>
          </a:p>
          <a:p>
            <a:pPr algn="r" eaLnBrk="1" hangingPunct="1"/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14340" name="Picture 3" descr="EEA Logo Horizontal Colour - Copy.jpg"/>
          <p:cNvPicPr>
            <a:picLocks noChangeAspect="1"/>
          </p:cNvPicPr>
          <p:nvPr/>
        </p:nvPicPr>
        <p:blipFill>
          <a:blip r:embed="rId2" cstate="print"/>
          <a:srcRect t="38435" b="40601"/>
          <a:stretch>
            <a:fillRect/>
          </a:stretch>
        </p:blipFill>
        <p:spPr bwMode="auto">
          <a:xfrm>
            <a:off x="6588125" y="5732463"/>
            <a:ext cx="20605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229225"/>
            <a:ext cx="8159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84213" y="1772815"/>
            <a:ext cx="7772400" cy="3311947"/>
          </a:xfrm>
        </p:spPr>
        <p:txBody>
          <a:bodyPr/>
          <a:lstStyle/>
          <a:p>
            <a:pPr eaLnBrk="1" hangingPunct="1"/>
            <a:r>
              <a:rPr lang="en-AU" i="1" dirty="0" smtClean="0">
                <a:solidFill>
                  <a:schemeClr val="bg1"/>
                </a:solidFill>
              </a:rPr>
              <a:t>Thank you and </a:t>
            </a:r>
            <a:r>
              <a:rPr lang="en-AU" i="1" dirty="0" smtClean="0">
                <a:solidFill>
                  <a:schemeClr val="bg1"/>
                </a:solidFill>
              </a:rPr>
              <a:t>discussion</a:t>
            </a:r>
            <a:br>
              <a:rPr lang="en-AU" i="1" dirty="0" smtClean="0">
                <a:solidFill>
                  <a:schemeClr val="bg1"/>
                </a:solidFill>
              </a:rPr>
            </a:br>
            <a:r>
              <a:rPr lang="en-AU" i="1" dirty="0" smtClean="0">
                <a:solidFill>
                  <a:schemeClr val="bg1"/>
                </a:solidFill>
              </a:rPr>
              <a:t/>
            </a:r>
            <a:br>
              <a:rPr lang="en-AU" i="1" dirty="0" smtClean="0">
                <a:solidFill>
                  <a:schemeClr val="bg1"/>
                </a:solidFill>
              </a:rPr>
            </a:br>
            <a:r>
              <a:rPr lang="en-AU" sz="2800" i="1" dirty="0" smtClean="0">
                <a:solidFill>
                  <a:schemeClr val="bg1"/>
                </a:solidFill>
                <a:hlinkClick r:id="rId2"/>
              </a:rPr>
              <a:t>www.environmentalevidence.com.au</a:t>
            </a:r>
            <a:r>
              <a:rPr lang="en-AU" sz="2800" i="1" dirty="0" smtClean="0">
                <a:solidFill>
                  <a:schemeClr val="bg1"/>
                </a:solidFill>
              </a:rPr>
              <a:t/>
            </a:r>
            <a:br>
              <a:rPr lang="en-AU" sz="2800" i="1" dirty="0" smtClean="0">
                <a:solidFill>
                  <a:schemeClr val="bg1"/>
                </a:solidFill>
              </a:rPr>
            </a:br>
            <a:r>
              <a:rPr lang="en-AU" sz="2800" i="1" dirty="0" smtClean="0">
                <a:solidFill>
                  <a:schemeClr val="bg1"/>
                </a:solidFill>
                <a:hlinkClick r:id="rId3"/>
              </a:rPr>
              <a:t>www.cw.cma.nsw.gov.au</a:t>
            </a:r>
            <a:r>
              <a:rPr lang="en-AU" sz="2800" i="1" dirty="0" smtClean="0">
                <a:solidFill>
                  <a:schemeClr val="bg1"/>
                </a:solidFill>
              </a:rPr>
              <a:t/>
            </a:r>
            <a:br>
              <a:rPr lang="en-AU" sz="2800" i="1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23555" name="Picture 3" descr="EEA Logo Horizontal Colour - Copy.jpg"/>
          <p:cNvPicPr>
            <a:picLocks noChangeAspect="1"/>
          </p:cNvPicPr>
          <p:nvPr/>
        </p:nvPicPr>
        <p:blipFill>
          <a:blip r:embed="rId4" cstate="print"/>
          <a:srcRect t="38435" b="40601"/>
          <a:stretch>
            <a:fillRect/>
          </a:stretch>
        </p:blipFill>
        <p:spPr bwMode="auto">
          <a:xfrm>
            <a:off x="4356100" y="5445125"/>
            <a:ext cx="2060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5013325"/>
            <a:ext cx="7016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116632"/>
            <a:ext cx="5848350" cy="3514725"/>
            <a:chOff x="1440" y="3134"/>
            <a:chExt cx="9210" cy="5535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1440" y="3134"/>
              <a:ext cx="9210" cy="5535"/>
            </a:xfrm>
            <a:prstGeom prst="rect">
              <a:avLst/>
            </a:prstGeom>
            <a:solidFill>
              <a:srgbClr val="5C8727"/>
            </a:solidFill>
            <a:ln w="9525">
              <a:solidFill>
                <a:srgbClr val="5C872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AU" sz="2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Evidence planner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The evidence planner is a simple database aimed at assisting organisations to identify what evidence is needed for organisation decisions, prioritise evidence needs requiring more evidence and plan for how priority needs will be addressed.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A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        </a:t>
              </a:r>
              <a:r>
                <a: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View evidence needs addressed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A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        </a:t>
              </a:r>
              <a:r>
                <a: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View evidence needs associated with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6225" y="6269"/>
              <a:ext cx="411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All drivers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225" y="5399"/>
              <a:ext cx="411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All mechanisms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160" y="7349"/>
              <a:ext cx="1830" cy="690"/>
            </a:xfrm>
            <a:prstGeom prst="rect">
              <a:avLst/>
            </a:prstGeom>
            <a:solidFill>
              <a:srgbClr val="EAF1DD"/>
            </a:solidFill>
            <a:ln w="9525">
              <a:miter lim="800000"/>
              <a:headEnd/>
              <a:tailEnd/>
            </a:ln>
            <a:scene3d>
              <a:camera prst="legacyObliqueFron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AF1DD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Add new evidence needs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0652" t="44296" r="13010" b="37247"/>
          <a:stretch>
            <a:fillRect/>
          </a:stretch>
        </p:blipFill>
        <p:spPr bwMode="auto">
          <a:xfrm>
            <a:off x="2051720" y="3140968"/>
            <a:ext cx="69127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82" t="8578" r="5210" b="5044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08103" cy="338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568" y="2573092"/>
            <a:ext cx="5665432" cy="428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/>
          <p:nvPr/>
        </p:nvPicPr>
        <p:blipFill>
          <a:blip r:embed="rId3" cstate="print"/>
          <a:srcRect l="5632" t="16452" r="14954" b="11040"/>
          <a:stretch>
            <a:fillRect/>
          </a:stretch>
        </p:blipFill>
        <p:spPr bwMode="auto">
          <a:xfrm>
            <a:off x="2699792" y="332656"/>
            <a:ext cx="6444208" cy="32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5760640" cy="38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i="1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A snapshot of EBP in the environment sector</a:t>
            </a:r>
          </a:p>
          <a:p>
            <a:r>
              <a:rPr lang="en-AU" smtClean="0"/>
              <a:t>The application of EBP within the Central West Catchment Management Authority (CWCMA)</a:t>
            </a:r>
          </a:p>
          <a:p>
            <a:pPr lvl="1"/>
            <a:r>
              <a:rPr lang="en-AU" smtClean="0"/>
              <a:t>An outsiders perspective</a:t>
            </a:r>
          </a:p>
          <a:p>
            <a:pPr lvl="1"/>
            <a:r>
              <a:rPr lang="en-AU" smtClean="0"/>
              <a:t>An insiders perspective</a:t>
            </a:r>
          </a:p>
          <a:p>
            <a:r>
              <a:rPr lang="en-AU" smtClean="0"/>
              <a:t>Questions &amp; discussion</a:t>
            </a:r>
          </a:p>
          <a:p>
            <a:pPr>
              <a:buFont typeface="Arial" charset="0"/>
              <a:buNone/>
            </a:pPr>
            <a:endParaRPr lang="en-AU" smtClean="0"/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Evidence Based Practice 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5076056" y="1600201"/>
          <a:ext cx="3600400" cy="406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412776"/>
            <a:ext cx="46805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800" dirty="0" smtClean="0"/>
              <a:t>Ensuring decisions and practices are based on evidence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800" dirty="0" smtClean="0"/>
              <a:t>Key is understanding the cause and </a:t>
            </a:r>
            <a:r>
              <a:rPr lang="en-AU" sz="2800" dirty="0" smtClean="0"/>
              <a:t>effects and influencing factors</a:t>
            </a:r>
            <a:endParaRPr lang="en-AU" sz="2800" dirty="0" smtClean="0"/>
          </a:p>
          <a:p>
            <a:pPr lvl="1">
              <a:spcAft>
                <a:spcPts val="1200"/>
              </a:spcAft>
            </a:pPr>
            <a:r>
              <a:rPr lang="en-AU" sz="2800" dirty="0" smtClean="0"/>
              <a:t> - </a:t>
            </a:r>
            <a:r>
              <a:rPr lang="en-AU" sz="2400" dirty="0" err="1" smtClean="0"/>
              <a:t>i.e</a:t>
            </a:r>
            <a:r>
              <a:rPr lang="en-AU" sz="2400" dirty="0" smtClean="0"/>
              <a:t> reduce uncertainty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800" dirty="0" smtClean="0"/>
              <a:t>Used in the medical sector for over 35 years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EBP in the NRM Sector 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idx="1"/>
          </p:nvPr>
        </p:nvSpPr>
        <p:spPr>
          <a:xfrm>
            <a:off x="251520" y="1700808"/>
            <a:ext cx="8533456" cy="4641379"/>
          </a:xfrm>
        </p:spPr>
        <p:txBody>
          <a:bodyPr/>
          <a:lstStyle/>
          <a:p>
            <a:r>
              <a:rPr lang="en-AU" dirty="0" smtClean="0"/>
              <a:t>Adoption of EBP in the environmental sector?</a:t>
            </a:r>
          </a:p>
          <a:p>
            <a:pPr lvl="1"/>
            <a:r>
              <a:rPr lang="en-AU" dirty="0" smtClean="0"/>
              <a:t>Centre for Evidence Based </a:t>
            </a:r>
            <a:r>
              <a:rPr lang="en-AU" dirty="0" smtClean="0"/>
              <a:t>Conservation</a:t>
            </a:r>
            <a:r>
              <a:rPr lang="en-AU" dirty="0" smtClean="0"/>
              <a:t> </a:t>
            </a:r>
            <a:r>
              <a:rPr lang="en-AU" dirty="0" smtClean="0"/>
              <a:t>(CEBC)</a:t>
            </a:r>
          </a:p>
          <a:p>
            <a:pPr lvl="1"/>
            <a:r>
              <a:rPr lang="en-AU" dirty="0" smtClean="0"/>
              <a:t>Systematic </a:t>
            </a:r>
            <a:r>
              <a:rPr lang="en-AU" dirty="0" smtClean="0"/>
              <a:t>Review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Australian examples - emerging</a:t>
            </a:r>
          </a:p>
          <a:p>
            <a:pPr lvl="1"/>
            <a:r>
              <a:rPr lang="en-AU" dirty="0" smtClean="0"/>
              <a:t>Environmental flows and EEA synthesis</a:t>
            </a:r>
          </a:p>
          <a:p>
            <a:pPr lvl="1"/>
            <a:r>
              <a:rPr lang="en-AU" dirty="0" smtClean="0"/>
              <a:t>NRM planning, investment and evaluation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/>
          <a:lstStyle/>
          <a:p>
            <a:r>
              <a:rPr lang="en-AU" dirty="0" smtClean="0"/>
              <a:t>The 3 phases of change in Central West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hevron 4"/>
          <p:cNvSpPr/>
          <p:nvPr/>
        </p:nvSpPr>
        <p:spPr>
          <a:xfrm>
            <a:off x="179512" y="2888940"/>
            <a:ext cx="3240360" cy="1944216"/>
          </a:xfrm>
          <a:prstGeom prst="chevron">
            <a:avLst/>
          </a:prstGeom>
          <a:solidFill>
            <a:srgbClr val="A8C575"/>
          </a:solidFill>
          <a:ln w="76200">
            <a:solidFill>
              <a:srgbClr val="A8C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915816" y="2888940"/>
            <a:ext cx="3240360" cy="1944216"/>
          </a:xfrm>
          <a:prstGeom prst="chevron">
            <a:avLst/>
          </a:prstGeom>
          <a:solidFill>
            <a:srgbClr val="94B755"/>
          </a:solidFill>
          <a:ln w="76200">
            <a:solidFill>
              <a:srgbClr val="94B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724128" y="2888940"/>
            <a:ext cx="3240360" cy="1944216"/>
          </a:xfrm>
          <a:prstGeom prst="chevron">
            <a:avLst/>
          </a:prstGeom>
          <a:solidFill>
            <a:srgbClr val="74923E"/>
          </a:solidFill>
          <a:ln w="76200">
            <a:solidFill>
              <a:srgbClr val="749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4650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 smtClean="0"/>
              <a:t>Questioning what is required</a:t>
            </a:r>
            <a:endParaRPr lang="en-A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34650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 smtClean="0"/>
              <a:t>Development of systems</a:t>
            </a:r>
            <a:endParaRPr lang="en-AU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34650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 smtClean="0"/>
              <a:t>Increasing sophistication</a:t>
            </a:r>
            <a:endParaRPr lang="en-A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06084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Implemented landholder monitoring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94116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Permanent M&amp;E officer appointed 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494116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Scoping study for MER requirements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2060848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Program logics &amp; training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494116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MER strategy developed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206084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Project plans that incorporated MER</a:t>
            </a:r>
            <a:endParaRPr lang="en-A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22762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Incorporate EBP in CAP upgrade</a:t>
            </a:r>
            <a:endParaRPr lang="en-A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652120" y="49411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Evidence Plan developed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08304" y="494116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Increased awareness of EBP &amp; evaluation</a:t>
            </a:r>
            <a:endParaRPr lang="en-A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Focus on the third phase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83568" y="1628801"/>
          <a:ext cx="7632848" cy="456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854"/>
                <a:gridCol w="5342994"/>
              </a:tblGrid>
              <a:tr h="532276">
                <a:tc>
                  <a:txBody>
                    <a:bodyPr/>
                    <a:lstStyle/>
                    <a:p>
                      <a:r>
                        <a:rPr lang="en-AU" dirty="0" smtClean="0"/>
                        <a:t>Step in</a:t>
                      </a:r>
                      <a:r>
                        <a:rPr lang="en-AU" baseline="0" dirty="0" smtClean="0"/>
                        <a:t> EBP cycle</a:t>
                      </a:r>
                      <a:endParaRPr lang="en-AU" dirty="0"/>
                    </a:p>
                  </a:txBody>
                  <a:tcPr>
                    <a:solidFill>
                      <a:srgbClr val="7492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Tools and</a:t>
                      </a:r>
                      <a:r>
                        <a:rPr lang="en-AU" baseline="0" dirty="0" smtClean="0"/>
                        <a:t> processes</a:t>
                      </a:r>
                      <a:endParaRPr lang="en-AU" dirty="0"/>
                    </a:p>
                  </a:txBody>
                  <a:tcPr>
                    <a:solidFill>
                      <a:srgbClr val="74923E"/>
                    </a:solidFill>
                  </a:tcPr>
                </a:tc>
              </a:tr>
              <a:tr h="760394">
                <a:tc>
                  <a:txBody>
                    <a:bodyPr/>
                    <a:lstStyle/>
                    <a:p>
                      <a:r>
                        <a:rPr lang="en-AU" baseline="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What evidence do we need?</a:t>
                      </a:r>
                      <a:endParaRPr lang="en-AU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8C5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baseline="0" dirty="0" smtClean="0">
                          <a:solidFill>
                            <a:schemeClr val="tx1"/>
                          </a:solidFill>
                        </a:rPr>
                        <a:t>Evidence plan </a:t>
                      </a:r>
                      <a:r>
                        <a:rPr lang="en-AU" baseline="0" dirty="0" smtClean="0"/>
                        <a:t>(incorporates all business questions)</a:t>
                      </a:r>
                    </a:p>
                  </a:txBody>
                  <a:tcPr>
                    <a:solidFill>
                      <a:srgbClr val="A8C575"/>
                    </a:solidFill>
                  </a:tcPr>
                </a:tc>
              </a:tr>
              <a:tr h="760394">
                <a:tc>
                  <a:txBody>
                    <a:bodyPr/>
                    <a:lstStyle/>
                    <a:p>
                      <a:r>
                        <a:rPr lang="en-AU" dirty="0" smtClean="0">
                          <a:hlinkClick r:id="rId3" action="ppaction://hlinksldjump"/>
                        </a:rPr>
                        <a:t>What do we have &amp; where is it?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dirty="0" smtClean="0"/>
                        <a:t> An</a:t>
                      </a:r>
                      <a:r>
                        <a:rPr lang="en-AU" baseline="0" dirty="0" smtClean="0"/>
                        <a:t> on-line evidence library</a:t>
                      </a:r>
                    </a:p>
                  </a:txBody>
                  <a:tcPr/>
                </a:tc>
              </a:tr>
              <a:tr h="623294">
                <a:tc>
                  <a:txBody>
                    <a:bodyPr/>
                    <a:lstStyle/>
                    <a:p>
                      <a:r>
                        <a:rPr lang="en-AU" dirty="0" smtClean="0"/>
                        <a:t>Invest</a:t>
                      </a:r>
                      <a:r>
                        <a:rPr lang="en-AU" baseline="0" dirty="0" smtClean="0"/>
                        <a:t> in new evidence based on priorities</a:t>
                      </a:r>
                      <a:endParaRPr lang="en-AU" dirty="0"/>
                    </a:p>
                  </a:txBody>
                  <a:tcPr>
                    <a:solidFill>
                      <a:srgbClr val="A8C5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baseline="0" dirty="0" smtClean="0"/>
                        <a:t>Prioritisation based on risk</a:t>
                      </a:r>
                    </a:p>
                  </a:txBody>
                  <a:tcPr>
                    <a:solidFill>
                      <a:srgbClr val="A8C575"/>
                    </a:solidFill>
                  </a:tcPr>
                </a:tc>
              </a:tr>
              <a:tr h="681693">
                <a:tc>
                  <a:txBody>
                    <a:bodyPr/>
                    <a:lstStyle/>
                    <a:p>
                      <a:r>
                        <a:rPr lang="en-AU" dirty="0" smtClean="0">
                          <a:hlinkClick r:id="rId4" action="ppaction://hlinksldjump"/>
                        </a:rPr>
                        <a:t>Evidence bases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dirty="0" smtClean="0"/>
                        <a:t>Search and synthesis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dirty="0" smtClean="0"/>
                        <a:t>Evaluations of priority projects</a:t>
                      </a:r>
                    </a:p>
                  </a:txBody>
                  <a:tcPr/>
                </a:tc>
              </a:tr>
              <a:tr h="890420">
                <a:tc>
                  <a:txBody>
                    <a:bodyPr/>
                    <a:lstStyle/>
                    <a:p>
                      <a:r>
                        <a:rPr lang="en-AU" u="none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Using</a:t>
                      </a:r>
                      <a:r>
                        <a:rPr lang="en-AU" dirty="0" smtClean="0">
                          <a:hlinkClick r:id="rId5" action="ppaction://hlinksldjump"/>
                        </a:rPr>
                        <a:t> evidence</a:t>
                      </a:r>
                      <a:endParaRPr lang="en-AU" dirty="0"/>
                    </a:p>
                  </a:txBody>
                  <a:tcPr>
                    <a:solidFill>
                      <a:srgbClr val="A8C5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dirty="0" smtClean="0"/>
                        <a:t>CAP upgrade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dirty="0" smtClean="0"/>
                        <a:t>Program design</a:t>
                      </a:r>
                      <a:endParaRPr lang="en-A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baseline="0" dirty="0" smtClean="0"/>
                        <a:t>M&amp;E design</a:t>
                      </a:r>
                      <a:endParaRPr lang="en-AU" dirty="0"/>
                    </a:p>
                  </a:txBody>
                  <a:tcPr>
                    <a:solidFill>
                      <a:srgbClr val="A8C575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outsiders view of the enablers</a:t>
            </a:r>
            <a:endParaRPr lang="en-AU" sz="3200" i="1" dirty="0" smtClean="0"/>
          </a:p>
        </p:txBody>
      </p:sp>
      <p:sp>
        <p:nvSpPr>
          <p:cNvPr id="20482" name="Content Placeholder 3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21175"/>
          </a:xfrm>
        </p:spPr>
        <p:txBody>
          <a:bodyPr/>
          <a:lstStyle/>
          <a:p>
            <a:r>
              <a:rPr lang="en-AU" dirty="0" smtClean="0"/>
              <a:t>Strong internal drivers for best practice</a:t>
            </a:r>
          </a:p>
          <a:p>
            <a:r>
              <a:rPr lang="en-AU" dirty="0" smtClean="0"/>
              <a:t>Stability in key positions</a:t>
            </a:r>
          </a:p>
          <a:p>
            <a:pPr lvl="1"/>
            <a:r>
              <a:rPr lang="en-AU" dirty="0" smtClean="0"/>
              <a:t>M&amp;E Officer</a:t>
            </a:r>
          </a:p>
          <a:p>
            <a:pPr lvl="1"/>
            <a:r>
              <a:rPr lang="en-AU" dirty="0" smtClean="0"/>
              <a:t>Senior management</a:t>
            </a:r>
          </a:p>
          <a:p>
            <a:r>
              <a:rPr lang="en-AU" dirty="0" smtClean="0"/>
              <a:t>A culture for continuous improvement</a:t>
            </a:r>
          </a:p>
          <a:p>
            <a:pPr lvl="1"/>
            <a:r>
              <a:rPr lang="en-AU" dirty="0" smtClean="0"/>
              <a:t>Increase in use and realisation of benefits with staff</a:t>
            </a:r>
          </a:p>
          <a:p>
            <a:r>
              <a:rPr lang="en-AU" dirty="0" smtClean="0"/>
              <a:t>Shared vision &amp; interest in progress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journey from the inside</a:t>
            </a:r>
          </a:p>
        </p:txBody>
      </p:sp>
      <p:sp>
        <p:nvSpPr>
          <p:cNvPr id="21506" name="Content Placeholder 3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r>
              <a:rPr lang="en-AU" dirty="0" smtClean="0"/>
              <a:t>EBP not part of Natural Resource Management</a:t>
            </a:r>
          </a:p>
          <a:p>
            <a:r>
              <a:rPr lang="en-AU" dirty="0" smtClean="0"/>
              <a:t>Huge problems with very little resource</a:t>
            </a:r>
          </a:p>
          <a:p>
            <a:r>
              <a:rPr lang="en-AU" dirty="0" smtClean="0"/>
              <a:t>EBP brings greater certainty to NRM in the CMA</a:t>
            </a:r>
          </a:p>
          <a:p>
            <a:pPr lvl="1"/>
            <a:r>
              <a:rPr lang="en-AU" dirty="0" smtClean="0"/>
              <a:t>Quality of evidence and confidence is clear</a:t>
            </a:r>
          </a:p>
          <a:p>
            <a:pPr lvl="1"/>
            <a:r>
              <a:rPr lang="en-AU" dirty="0" smtClean="0"/>
              <a:t>Decisions more defensible and robust</a:t>
            </a:r>
          </a:p>
          <a:p>
            <a:r>
              <a:rPr lang="en-AU" dirty="0" smtClean="0"/>
              <a:t>Risk assessment can be applied to evidence and resource management </a:t>
            </a:r>
          </a:p>
          <a:p>
            <a:r>
              <a:rPr lang="en-AU" dirty="0" smtClean="0"/>
              <a:t>Return to basic rules of hypothesis testing</a:t>
            </a:r>
          </a:p>
          <a:p>
            <a:pPr lvl="2">
              <a:buFont typeface="Arial" charset="0"/>
              <a:buNone/>
            </a:pPr>
            <a:endParaRPr lang="en-AU" i="1" dirty="0" smtClean="0"/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the CMA are using EBP</a:t>
            </a:r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r>
              <a:rPr lang="en-AU" dirty="0" smtClean="0"/>
              <a:t>Development of Evidence Plan for CMA Business</a:t>
            </a:r>
          </a:p>
          <a:p>
            <a:r>
              <a:rPr lang="en-AU" dirty="0" smtClean="0"/>
              <a:t>Prioritise Monitoring and Evaluation Investment</a:t>
            </a:r>
          </a:p>
          <a:p>
            <a:r>
              <a:rPr lang="en-AU" dirty="0" smtClean="0"/>
              <a:t>Apply Adaptive Management to all Business</a:t>
            </a:r>
          </a:p>
          <a:p>
            <a:pPr lvl="1"/>
            <a:r>
              <a:rPr lang="en-AU" dirty="0" smtClean="0"/>
              <a:t>Test assumptions (assume you are wrong)</a:t>
            </a:r>
          </a:p>
          <a:p>
            <a:pPr lvl="1"/>
            <a:r>
              <a:rPr lang="en-AU" dirty="0" smtClean="0"/>
              <a:t>Document and repeat successes</a:t>
            </a:r>
          </a:p>
          <a:p>
            <a:pPr lvl="1"/>
            <a:r>
              <a:rPr lang="en-AU" dirty="0" smtClean="0"/>
              <a:t>Learn and adapt from failures</a:t>
            </a:r>
          </a:p>
          <a:p>
            <a:r>
              <a:rPr lang="en-AU" dirty="0" smtClean="0"/>
              <a:t>Quality Value for Money Investment in NRM</a:t>
            </a:r>
            <a:endParaRPr lang="en-AU" i="1" dirty="0" smtClean="0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5397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476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 EVIDENCE BASED APPROACH FOR STRATEGIC PLANNING IN THE ENVIRONMENT SECTOR </vt:lpstr>
      <vt:lpstr>Outline</vt:lpstr>
      <vt:lpstr>Evidence Based Practice </vt:lpstr>
      <vt:lpstr>EBP in the NRM Sector </vt:lpstr>
      <vt:lpstr>The 3 phases of change in Central West</vt:lpstr>
      <vt:lpstr>Focus on the third phase</vt:lpstr>
      <vt:lpstr>An outsiders view of the enablers</vt:lpstr>
      <vt:lpstr>The journey from the inside</vt:lpstr>
      <vt:lpstr>How the CMA are using EBP</vt:lpstr>
      <vt:lpstr>Thank you and discussion  www.environmentalevidence.com.au www.cw.cma.nsw.gov.au    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265</dc:title>
  <dc:creator>Helen</dc:creator>
  <cp:lastModifiedBy>User</cp:lastModifiedBy>
  <cp:revision>156</cp:revision>
  <dcterms:created xsi:type="dcterms:W3CDTF">2010-05-27T20:12:18Z</dcterms:created>
  <dcterms:modified xsi:type="dcterms:W3CDTF">2011-09-01T08:30:19Z</dcterms:modified>
</cp:coreProperties>
</file>